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PT Sans Narrow" panose="020B0506020203020204" pitchFamily="34" charset="0"/>
      <p:regular r:id="rId12"/>
      <p:bold r:id="rId13"/>
    </p:embeddedFont>
    <p:embeddedFont>
      <p:font typeface="Roboto" panose="02000000000000000000" pitchFamily="2" charset="0"/>
      <p:regular r:id="rId14"/>
      <p:bold r:id="rId15"/>
      <p:italic r:id="rId16"/>
      <p:boldItalic r:id="rId17"/>
    </p:embeddedFont>
    <p:embeddedFont>
      <p:font typeface="Work Sans"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622" y="101"/>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390e7c1ade_0_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a:stCxn id="40" idx="1"/>
          </p:cNvCxnSpPr>
          <p:nvPr/>
        </p:nvCxnSpPr>
        <p:spPr>
          <a:xfrm>
            <a:off x="3033472" y="937660"/>
            <a:ext cx="15900" cy="6687300"/>
          </a:xfrm>
          <a:prstGeom prst="straightConnector1">
            <a:avLst/>
          </a:prstGeom>
          <a:noFill/>
          <a:ln w="9525" cap="flat" cmpd="sng">
            <a:solidFill>
              <a:srgbClr val="CCCCCC"/>
            </a:solidFill>
            <a:prstDash val="solid"/>
            <a:round/>
            <a:headEnd type="none" w="med" len="med"/>
            <a:tailEnd type="none" w="med" len="med"/>
          </a:ln>
        </p:spPr>
      </p:cxnSp>
      <p:sp>
        <p:nvSpPr>
          <p:cNvPr id="41" name="Google Shape;41;p3"/>
          <p:cNvSpPr/>
          <p:nvPr/>
        </p:nvSpPr>
        <p:spPr>
          <a:xfrm>
            <a:off x="172025" y="7617450"/>
            <a:ext cx="7599900" cy="2264100"/>
          </a:xfrm>
          <a:prstGeom prst="rect">
            <a:avLst/>
          </a:prstGeom>
          <a:noFill/>
          <a:ln w="38100"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3"/>
          <p:cNvGrpSpPr/>
          <p:nvPr/>
        </p:nvGrpSpPr>
        <p:grpSpPr>
          <a:xfrm>
            <a:off x="190345" y="900758"/>
            <a:ext cx="7581747" cy="5906"/>
            <a:chOff x="1890075" y="5241175"/>
            <a:chExt cx="4240556" cy="257700"/>
          </a:xfrm>
        </p:grpSpPr>
        <p:sp>
          <p:nvSpPr>
            <p:cNvPr id="43" name="Google Shape;43;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 name="Google Shape;46;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7" name="Google Shape;47;p3"/>
          <p:cNvGrpSpPr/>
          <p:nvPr/>
        </p:nvGrpSpPr>
        <p:grpSpPr>
          <a:xfrm>
            <a:off x="190320" y="931759"/>
            <a:ext cx="7581691" cy="5901"/>
            <a:chOff x="1890075" y="5241175"/>
            <a:chExt cx="4240556" cy="257700"/>
          </a:xfrm>
        </p:grpSpPr>
        <p:sp>
          <p:nvSpPr>
            <p:cNvPr id="48" name="Google Shape;4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 name="Google Shape;4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172024" y="10408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4069D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190349" y="2907725"/>
            <a:ext cx="137818" cy="187200"/>
            <a:chOff x="507100" y="1540400"/>
            <a:chExt cx="158375" cy="187200"/>
          </a:xfrm>
        </p:grpSpPr>
        <p:sp>
          <p:nvSpPr>
            <p:cNvPr id="58" name="Google Shape;58;p3"/>
            <p:cNvSpPr/>
            <p:nvPr/>
          </p:nvSpPr>
          <p:spPr>
            <a:xfrm>
              <a:off x="529575" y="1540400"/>
              <a:ext cx="135900" cy="187200"/>
            </a:xfrm>
            <a:prstGeom prst="chevron">
              <a:avLst>
                <a:gd name="adj" fmla="val 50000"/>
              </a:avLst>
            </a:prstGeom>
            <a:solidFill>
              <a:srgbClr val="DB443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172024" y="5506200"/>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3"/>
          <p:cNvSpPr>
            <a:spLocks noGrp="1"/>
          </p:cNvSpPr>
          <p:nvPr>
            <p:ph type="pic" idx="2"/>
          </p:nvPr>
        </p:nvSpPr>
        <p:spPr>
          <a:xfrm>
            <a:off x="3204302" y="1086900"/>
            <a:ext cx="3460800" cy="2845500"/>
          </a:xfrm>
          <a:prstGeom prst="rect">
            <a:avLst/>
          </a:prstGeom>
          <a:noFill/>
          <a:ln w="19050" cap="flat" cmpd="sng">
            <a:solidFill>
              <a:srgbClr val="000000"/>
            </a:solidFill>
            <a:prstDash val="solid"/>
            <a:round/>
            <a:headEnd type="none" w="sm" len="sm"/>
            <a:tailEnd type="none" w="sm" len="sm"/>
          </a:ln>
        </p:spPr>
      </p:sp>
      <p:sp>
        <p:nvSpPr>
          <p:cNvPr id="65" name="Google Shape;65;p3"/>
          <p:cNvSpPr>
            <a:spLocks noGrp="1"/>
          </p:cNvSpPr>
          <p:nvPr>
            <p:ph type="pic" idx="3"/>
          </p:nvPr>
        </p:nvSpPr>
        <p:spPr>
          <a:xfrm>
            <a:off x="4469988" y="4518263"/>
            <a:ext cx="2453400" cy="2398200"/>
          </a:xfrm>
          <a:prstGeom prst="rect">
            <a:avLst/>
          </a:prstGeom>
          <a:noFill/>
          <a:ln w="19050" cap="flat" cmpd="sng">
            <a:solidFill>
              <a:srgbClr val="000000"/>
            </a:solidFill>
            <a:prstDash val="solid"/>
            <a:round/>
            <a:headEnd type="none" w="sm" len="sm"/>
            <a:tailEnd type="none" w="sm" len="sm"/>
          </a:ln>
        </p:spPr>
      </p:sp>
      <p:sp>
        <p:nvSpPr>
          <p:cNvPr id="66" name="Google Shape;66;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67" name="Google Shape;67;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8" name="Google Shape;68;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69" name="Google Shape;69;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0" name="Google Shape;70;p3"/>
          <p:cNvGrpSpPr/>
          <p:nvPr/>
        </p:nvGrpSpPr>
        <p:grpSpPr>
          <a:xfrm>
            <a:off x="172024" y="7607808"/>
            <a:ext cx="137818" cy="187200"/>
            <a:chOff x="507100" y="1997600"/>
            <a:chExt cx="158375" cy="187200"/>
          </a:xfrm>
        </p:grpSpPr>
        <p:sp>
          <p:nvSpPr>
            <p:cNvPr id="71" name="Google Shape;71;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3"/>
        <p:cNvGrpSpPr/>
        <p:nvPr/>
      </p:nvGrpSpPr>
      <p:grpSpPr>
        <a:xfrm>
          <a:off x="0" y="0"/>
          <a:ext cx="0" cy="0"/>
          <a:chOff x="0" y="0"/>
          <a:chExt cx="0" cy="0"/>
        </a:xfrm>
      </p:grpSpPr>
      <p:cxnSp>
        <p:nvCxnSpPr>
          <p:cNvPr id="74" name="Google Shape;74;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5" name="Google Shape;75;p4"/>
          <p:cNvGrpSpPr/>
          <p:nvPr/>
        </p:nvGrpSpPr>
        <p:grpSpPr>
          <a:xfrm>
            <a:off x="404725" y="1681475"/>
            <a:ext cx="6908400" cy="72025"/>
            <a:chOff x="404725" y="1681475"/>
            <a:chExt cx="6908400" cy="72025"/>
          </a:xfrm>
        </p:grpSpPr>
        <p:cxnSp>
          <p:nvCxnSpPr>
            <p:cNvPr id="76" name="Google Shape;76;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77" name="Google Shape;77;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78" name="Google Shape;78;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79" name="Google Shape;79;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0" name="Google Shape;80;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1" name="Google Shape;81;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2" name="Google Shape;82;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3" name="Google Shape;83;p4"/>
          <p:cNvGrpSpPr/>
          <p:nvPr/>
        </p:nvGrpSpPr>
        <p:grpSpPr>
          <a:xfrm>
            <a:off x="417975" y="1885250"/>
            <a:ext cx="2357775" cy="410125"/>
            <a:chOff x="417975" y="1885250"/>
            <a:chExt cx="2357775" cy="410125"/>
          </a:xfrm>
        </p:grpSpPr>
        <p:sp>
          <p:nvSpPr>
            <p:cNvPr id="84" name="Google Shape;84;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4"/>
          <p:cNvGrpSpPr/>
          <p:nvPr/>
        </p:nvGrpSpPr>
        <p:grpSpPr>
          <a:xfrm>
            <a:off x="417975" y="3505200"/>
            <a:ext cx="2357775" cy="410125"/>
            <a:chOff x="265575" y="3352800"/>
            <a:chExt cx="2357775" cy="410125"/>
          </a:xfrm>
        </p:grpSpPr>
        <p:sp>
          <p:nvSpPr>
            <p:cNvPr id="89" name="Google Shape;89;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4"/>
          <p:cNvGrpSpPr/>
          <p:nvPr/>
        </p:nvGrpSpPr>
        <p:grpSpPr>
          <a:xfrm>
            <a:off x="3872113" y="3505200"/>
            <a:ext cx="2357775" cy="410125"/>
            <a:chOff x="3567313" y="3200400"/>
            <a:chExt cx="2357775" cy="410125"/>
          </a:xfrm>
        </p:grpSpPr>
        <p:sp>
          <p:nvSpPr>
            <p:cNvPr id="94" name="Google Shape;94;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4"/>
          <p:cNvGrpSpPr/>
          <p:nvPr/>
        </p:nvGrpSpPr>
        <p:grpSpPr>
          <a:xfrm>
            <a:off x="417963" y="6597750"/>
            <a:ext cx="2357775" cy="410125"/>
            <a:chOff x="-39237" y="6140550"/>
            <a:chExt cx="2357775" cy="410125"/>
          </a:xfrm>
        </p:grpSpPr>
        <p:sp>
          <p:nvSpPr>
            <p:cNvPr id="99" name="Google Shape;99;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4" name="Google Shape;104;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5" name="Google Shape;105;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06" name="Google Shape;106;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07" name="Google Shape;107;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8" name="Google Shape;108;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9" name="Google Shape;109;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0" name="Google Shape;110;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1" name="Google Shape;111;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3" name="Google Shape;113;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4"/>
        <p:cNvGrpSpPr/>
        <p:nvPr/>
      </p:nvGrpSpPr>
      <p:grpSpPr>
        <a:xfrm>
          <a:off x="0" y="0"/>
          <a:ext cx="0" cy="0"/>
          <a:chOff x="0" y="0"/>
          <a:chExt cx="0" cy="0"/>
        </a:xfrm>
      </p:grpSpPr>
      <p:sp>
        <p:nvSpPr>
          <p:cNvPr id="115" name="Google Shape;115;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6" name="Google Shape;116;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7" name="Google Shape;117;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8" name="Google Shape;118;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19" name="Google Shape;119;p5"/>
          <p:cNvGrpSpPr/>
          <p:nvPr/>
        </p:nvGrpSpPr>
        <p:grpSpPr>
          <a:xfrm>
            <a:off x="95351" y="1392509"/>
            <a:ext cx="7581691" cy="5901"/>
            <a:chOff x="1890075" y="5241175"/>
            <a:chExt cx="4240556" cy="257700"/>
          </a:xfrm>
        </p:grpSpPr>
        <p:sp>
          <p:nvSpPr>
            <p:cNvPr id="120" name="Google Shape;120;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1" name="Google Shape;121;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2" name="Google Shape;122;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3" name="Google Shape;123;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4" name="Google Shape;124;p5"/>
          <p:cNvGrpSpPr/>
          <p:nvPr/>
        </p:nvGrpSpPr>
        <p:grpSpPr>
          <a:xfrm>
            <a:off x="95351" y="4542984"/>
            <a:ext cx="7581691" cy="5901"/>
            <a:chOff x="1890075" y="5241175"/>
            <a:chExt cx="4240556" cy="257700"/>
          </a:xfrm>
        </p:grpSpPr>
        <p:sp>
          <p:nvSpPr>
            <p:cNvPr id="125" name="Google Shape;125;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8" name="Google Shape;128;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29" name="Google Shape;129;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0" name="Google Shape;130;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1" name="Google Shape;131;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2" name="Google Shape;132;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4" name="Google Shape;134;p5"/>
          <p:cNvGrpSpPr/>
          <p:nvPr/>
        </p:nvGrpSpPr>
        <p:grpSpPr>
          <a:xfrm>
            <a:off x="95351" y="7362159"/>
            <a:ext cx="7581691" cy="5901"/>
            <a:chOff x="1890075" y="5241175"/>
            <a:chExt cx="4240556" cy="257700"/>
          </a:xfrm>
        </p:grpSpPr>
        <p:sp>
          <p:nvSpPr>
            <p:cNvPr id="135" name="Google Shape;135;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6" name="Google Shape;136;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7" name="Google Shape;137;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8" name="Google Shape;138;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9" name="Google Shape;139;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0"/>
        <p:cNvGrpSpPr/>
        <p:nvPr/>
      </p:nvGrpSpPr>
      <p:grpSpPr>
        <a:xfrm>
          <a:off x="0" y="0"/>
          <a:ext cx="0" cy="0"/>
          <a:chOff x="0" y="0"/>
          <a:chExt cx="0" cy="0"/>
        </a:xfrm>
      </p:grpSpPr>
      <p:sp>
        <p:nvSpPr>
          <p:cNvPr id="141" name="Google Shape;141;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2" name="Google Shape;142;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3" name="Google Shape;143;p6"/>
          <p:cNvGrpSpPr/>
          <p:nvPr/>
        </p:nvGrpSpPr>
        <p:grpSpPr>
          <a:xfrm>
            <a:off x="-16250" y="9048087"/>
            <a:ext cx="7804900" cy="1072407"/>
            <a:chOff x="-19118" y="4617750"/>
            <a:chExt cx="9182236" cy="548378"/>
          </a:xfrm>
        </p:grpSpPr>
        <p:sp>
          <p:nvSpPr>
            <p:cNvPr id="144" name="Google Shape;144;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5" name="Google Shape;145;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‹nº›</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8"/>
          <p:cNvSpPr txBox="1">
            <a:spLocks noGrp="1"/>
          </p:cNvSpPr>
          <p:nvPr>
            <p:ph type="title"/>
          </p:nvPr>
        </p:nvSpPr>
        <p:spPr>
          <a:xfrm>
            <a:off x="190350" y="11200"/>
            <a:ext cx="72909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Regression Assumptions After Modeling</a:t>
            </a:r>
            <a:endParaRPr/>
          </a:p>
        </p:txBody>
      </p:sp>
      <p:sp>
        <p:nvSpPr>
          <p:cNvPr id="152" name="Google Shape;152;p8"/>
          <p:cNvSpPr txBox="1"/>
          <p:nvPr/>
        </p:nvSpPr>
        <p:spPr>
          <a:xfrm>
            <a:off x="190350" y="3088349"/>
            <a:ext cx="2802300" cy="169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150" dirty="0">
                <a:solidFill>
                  <a:schemeClr val="accent2"/>
                </a:solidFill>
                <a:latin typeface="Google Sans"/>
                <a:ea typeface="Google Sans"/>
                <a:cs typeface="Google Sans"/>
                <a:sym typeface="Google Sans"/>
              </a:rPr>
              <a:t>The </a:t>
            </a:r>
            <a:r>
              <a:rPr lang="en-US" sz="1150" dirty="0" err="1">
                <a:solidFill>
                  <a:schemeClr val="accent2"/>
                </a:solidFill>
                <a:latin typeface="Google Sans"/>
                <a:ea typeface="Google Sans"/>
                <a:cs typeface="Google Sans"/>
                <a:sym typeface="Google Sans"/>
              </a:rPr>
              <a:t>Automatidata</a:t>
            </a:r>
            <a:r>
              <a:rPr lang="en-US" sz="1150" dirty="0">
                <a:solidFill>
                  <a:schemeClr val="accent2"/>
                </a:solidFill>
                <a:latin typeface="Google Sans"/>
                <a:ea typeface="Google Sans"/>
                <a:cs typeface="Google Sans"/>
                <a:sym typeface="Google Sans"/>
              </a:rPr>
              <a:t> data team chose to develop a multiple linear regression (MLR) model based on the type and distribution of the provided data. The MLR model proved successful in estimating taxi fares prior to the ride.</a:t>
            </a:r>
          </a:p>
          <a:p>
            <a:pPr marL="0" lvl="0" indent="0" algn="l" rtl="0">
              <a:lnSpc>
                <a:spcPct val="100000"/>
              </a:lnSpc>
              <a:spcBef>
                <a:spcPts val="0"/>
              </a:spcBef>
              <a:spcAft>
                <a:spcPts val="0"/>
              </a:spcAft>
              <a:buNone/>
            </a:pPr>
            <a:endParaRPr lang="en-US" sz="1150" dirty="0">
              <a:solidFill>
                <a:schemeClr val="accent2"/>
              </a:solidFill>
              <a:latin typeface="Google Sans"/>
              <a:ea typeface="Google Sans"/>
              <a:cs typeface="Google Sans"/>
              <a:sym typeface="Google Sans"/>
            </a:endParaRPr>
          </a:p>
          <a:p>
            <a:pPr marL="0" lvl="0" indent="0" algn="l" rtl="0">
              <a:lnSpc>
                <a:spcPct val="100000"/>
              </a:lnSpc>
              <a:spcBef>
                <a:spcPts val="0"/>
              </a:spcBef>
              <a:spcAft>
                <a:spcPts val="0"/>
              </a:spcAft>
              <a:buNone/>
            </a:pPr>
            <a:r>
              <a:rPr lang="en-US" sz="1150" dirty="0">
                <a:solidFill>
                  <a:schemeClr val="accent2"/>
                </a:solidFill>
                <a:latin typeface="Google Sans"/>
                <a:ea typeface="Google Sans"/>
                <a:cs typeface="Google Sans"/>
                <a:sym typeface="Google Sans"/>
              </a:rPr>
              <a:t>The model performed well on both the training and test sets, suggesting it is neither biased nor overfit. In fact, the model performed better on the test data.</a:t>
            </a:r>
          </a:p>
        </p:txBody>
      </p:sp>
      <p:sp>
        <p:nvSpPr>
          <p:cNvPr id="153" name="Google Shape;153;p8"/>
          <p:cNvSpPr txBox="1"/>
          <p:nvPr/>
        </p:nvSpPr>
        <p:spPr>
          <a:xfrm>
            <a:off x="193425" y="1288250"/>
            <a:ext cx="2802300" cy="1292631"/>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Clr>
                <a:srgbClr val="000000"/>
              </a:buClr>
              <a:buSzPts val="1100"/>
              <a:buFont typeface="Arial"/>
              <a:buNone/>
            </a:pPr>
            <a:r>
              <a:rPr lang="en-US" sz="1200" dirty="0">
                <a:solidFill>
                  <a:schemeClr val="accent2"/>
                </a:solidFill>
                <a:latin typeface="Google Sans"/>
                <a:ea typeface="Google Sans"/>
                <a:cs typeface="Google Sans"/>
                <a:sym typeface="Google Sans"/>
              </a:rPr>
              <a:t>The New York City Taxi &amp; Limousine Commission hired </a:t>
            </a:r>
            <a:r>
              <a:rPr lang="en-US" sz="1200" dirty="0" err="1">
                <a:solidFill>
                  <a:schemeClr val="accent2"/>
                </a:solidFill>
                <a:latin typeface="Google Sans"/>
                <a:ea typeface="Google Sans"/>
                <a:cs typeface="Google Sans"/>
                <a:sym typeface="Google Sans"/>
              </a:rPr>
              <a:t>Automatidata</a:t>
            </a:r>
            <a:r>
              <a:rPr lang="en-US" sz="1200" dirty="0">
                <a:solidFill>
                  <a:schemeClr val="accent2"/>
                </a:solidFill>
                <a:latin typeface="Google Sans"/>
                <a:ea typeface="Google Sans"/>
                <a:cs typeface="Google Sans"/>
                <a:sym typeface="Google Sans"/>
              </a:rPr>
              <a:t> to predict taxi fares. In this phase of the project, </a:t>
            </a:r>
            <a:r>
              <a:rPr lang="en-US" sz="1200" dirty="0" err="1">
                <a:solidFill>
                  <a:schemeClr val="accent2"/>
                </a:solidFill>
                <a:latin typeface="Google Sans"/>
                <a:ea typeface="Google Sans"/>
                <a:cs typeface="Google Sans"/>
                <a:sym typeface="Google Sans"/>
              </a:rPr>
              <a:t>Automatidata’s</a:t>
            </a:r>
            <a:r>
              <a:rPr lang="en-US" sz="1200" dirty="0">
                <a:solidFill>
                  <a:schemeClr val="accent2"/>
                </a:solidFill>
                <a:latin typeface="Google Sans"/>
                <a:ea typeface="Google Sans"/>
                <a:cs typeface="Google Sans"/>
                <a:sym typeface="Google Sans"/>
              </a:rPr>
              <a:t> data team delivered the regression model requested by their client.</a:t>
            </a:r>
            <a:endParaRPr sz="1200" dirty="0">
              <a:solidFill>
                <a:schemeClr val="dk2"/>
              </a:solidFill>
              <a:latin typeface="Google Sans"/>
              <a:ea typeface="Google Sans"/>
              <a:cs typeface="Google Sans"/>
              <a:sym typeface="Google Sans"/>
            </a:endParaRPr>
          </a:p>
        </p:txBody>
      </p:sp>
      <p:sp>
        <p:nvSpPr>
          <p:cNvPr id="154" name="Google Shape;154;p8"/>
          <p:cNvSpPr txBox="1"/>
          <p:nvPr/>
        </p:nvSpPr>
        <p:spPr>
          <a:xfrm>
            <a:off x="211425" y="7834775"/>
            <a:ext cx="3150900" cy="20379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chemeClr val="accent2"/>
              </a:buClr>
              <a:buSzPts val="1200"/>
              <a:buFont typeface="Google Sans"/>
              <a:buChar char="●"/>
            </a:pPr>
            <a:r>
              <a:rPr lang="en-US" sz="1100" dirty="0">
                <a:solidFill>
                  <a:schemeClr val="accent2"/>
                </a:solidFill>
                <a:latin typeface="Google Sans"/>
                <a:ea typeface="Google Sans"/>
                <a:cs typeface="Google Sans"/>
                <a:sym typeface="Google Sans"/>
              </a:rPr>
              <a:t>The feature with the greatest impact on fare amount was ride duration, which was expected. The model showed an average increase of $7 for each additional minute; however, this figure is not a reliable benchmark due to high correlation between some features.</a:t>
            </a:r>
          </a:p>
          <a:p>
            <a:pPr marL="457200" lvl="0" indent="-304800" algn="l" rtl="0">
              <a:lnSpc>
                <a:spcPct val="100000"/>
              </a:lnSpc>
              <a:spcBef>
                <a:spcPts val="0"/>
              </a:spcBef>
              <a:spcAft>
                <a:spcPts val="0"/>
              </a:spcAft>
              <a:buClr>
                <a:schemeClr val="accent2"/>
              </a:buClr>
              <a:buSzPts val="1200"/>
              <a:buFont typeface="Google Sans"/>
              <a:buChar char="●"/>
            </a:pPr>
            <a:endParaRPr lang="en-US" sz="1100" dirty="0">
              <a:solidFill>
                <a:schemeClr val="accent2"/>
              </a:solidFill>
              <a:latin typeface="Google Sans"/>
              <a:ea typeface="Google Sans"/>
              <a:cs typeface="Google Sans"/>
              <a:sym typeface="Google Sans"/>
            </a:endParaRPr>
          </a:p>
          <a:p>
            <a:pPr marL="457200" lvl="0" indent="-304800" algn="l" rtl="0">
              <a:lnSpc>
                <a:spcPct val="100000"/>
              </a:lnSpc>
              <a:spcBef>
                <a:spcPts val="0"/>
              </a:spcBef>
              <a:spcAft>
                <a:spcPts val="0"/>
              </a:spcAft>
              <a:buClr>
                <a:schemeClr val="accent2"/>
              </a:buClr>
              <a:buSzPts val="1200"/>
              <a:buFont typeface="Google Sans"/>
              <a:buChar char="●"/>
            </a:pPr>
            <a:r>
              <a:rPr lang="en-US" sz="1100" dirty="0">
                <a:solidFill>
                  <a:schemeClr val="accent2"/>
                </a:solidFill>
                <a:latin typeface="Google Sans"/>
                <a:ea typeface="Google Sans"/>
                <a:cs typeface="Google Sans"/>
                <a:sym typeface="Google Sans"/>
              </a:rPr>
              <a:t>Request additional data for under-represented itineraries.</a:t>
            </a:r>
            <a:endParaRPr sz="1100" dirty="0">
              <a:solidFill>
                <a:schemeClr val="accent2"/>
              </a:solidFill>
              <a:latin typeface="Google Sans"/>
              <a:ea typeface="Google Sans"/>
              <a:cs typeface="Google Sans"/>
              <a:sym typeface="Google Sans"/>
            </a:endParaRPr>
          </a:p>
        </p:txBody>
      </p:sp>
      <p:sp>
        <p:nvSpPr>
          <p:cNvPr id="155" name="Google Shape;155;p8"/>
          <p:cNvSpPr txBox="1"/>
          <p:nvPr/>
        </p:nvSpPr>
        <p:spPr>
          <a:xfrm>
            <a:off x="190350" y="5724300"/>
            <a:ext cx="2802300" cy="1477297"/>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US" sz="1200" dirty="0">
                <a:solidFill>
                  <a:schemeClr val="accent2"/>
                </a:solidFill>
                <a:latin typeface="Google Sans"/>
                <a:ea typeface="Google Sans"/>
                <a:cs typeface="Google Sans"/>
                <a:sym typeface="Google Sans"/>
              </a:rPr>
              <a:t>Imputing outliers optimized the model, particularly regarding the variables fare amount and duration.</a:t>
            </a:r>
          </a:p>
          <a:p>
            <a:pPr marL="0" lvl="0" indent="0" algn="l" rtl="0">
              <a:lnSpc>
                <a:spcPct val="100000"/>
              </a:lnSpc>
              <a:spcBef>
                <a:spcPts val="0"/>
              </a:spcBef>
              <a:spcAft>
                <a:spcPts val="0"/>
              </a:spcAft>
              <a:buNone/>
            </a:pPr>
            <a:endParaRPr lang="en-US" sz="1200" dirty="0">
              <a:solidFill>
                <a:schemeClr val="accent2"/>
              </a:solidFill>
              <a:latin typeface="Google Sans"/>
              <a:ea typeface="Google Sans"/>
              <a:cs typeface="Google Sans"/>
              <a:sym typeface="Google Sans"/>
            </a:endParaRPr>
          </a:p>
          <a:p>
            <a:pPr marL="0" lvl="0" indent="0" algn="l" rtl="0">
              <a:lnSpc>
                <a:spcPct val="100000"/>
              </a:lnSpc>
              <a:spcBef>
                <a:spcPts val="0"/>
              </a:spcBef>
              <a:spcAft>
                <a:spcPts val="0"/>
              </a:spcAft>
              <a:buNone/>
            </a:pPr>
            <a:r>
              <a:rPr lang="en-US" sz="1200" dirty="0">
                <a:solidFill>
                  <a:schemeClr val="accent2"/>
                </a:solidFill>
                <a:latin typeface="Google Sans"/>
                <a:ea typeface="Google Sans"/>
                <a:cs typeface="Google Sans"/>
                <a:sym typeface="Google Sans"/>
              </a:rPr>
              <a:t>The linear regression model provides a robust framework for predicting the estimated fare amount for taxi rides.</a:t>
            </a:r>
            <a:endParaRPr sz="1200" dirty="0">
              <a:latin typeface="Google Sans"/>
              <a:ea typeface="Google Sans"/>
              <a:cs typeface="Google Sans"/>
              <a:sym typeface="Google Sans"/>
            </a:endParaRPr>
          </a:p>
        </p:txBody>
      </p:sp>
      <p:sp>
        <p:nvSpPr>
          <p:cNvPr id="156" name="Google Shape;156;p8"/>
          <p:cNvSpPr txBox="1"/>
          <p:nvPr/>
        </p:nvSpPr>
        <p:spPr>
          <a:xfrm>
            <a:off x="3133625" y="5888400"/>
            <a:ext cx="4203900" cy="149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accent2"/>
                </a:solidFill>
                <a:latin typeface="Google Sans"/>
                <a:ea typeface="Google Sans"/>
                <a:cs typeface="Google Sans"/>
                <a:sym typeface="Google Sans"/>
              </a:rPr>
              <a:t>Model metrics:</a:t>
            </a:r>
            <a:endParaRPr sz="1100">
              <a:solidFill>
                <a:schemeClr val="accent2"/>
              </a:solidFill>
              <a:latin typeface="Google Sans"/>
              <a:ea typeface="Google Sans"/>
              <a:cs typeface="Google Sans"/>
              <a:sym typeface="Google Sans"/>
            </a:endParaRPr>
          </a:p>
          <a:p>
            <a:pPr marL="457200" lvl="0" indent="-298450" algn="l" rtl="0">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Net model tuning resulted in:</a:t>
            </a:r>
            <a:endParaRPr sz="1100">
              <a:solidFill>
                <a:schemeClr val="accent2"/>
              </a:solidFill>
              <a:latin typeface="Google Sans"/>
              <a:ea typeface="Google Sans"/>
              <a:cs typeface="Google Sans"/>
              <a:sym typeface="Google Sans"/>
            </a:endParaRPr>
          </a:p>
          <a:p>
            <a:pPr marL="800100" lvl="1" indent="-184150" algn="l" rtl="0">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R^2 0.87, meaning that 86.8% of the variance is described by the model.</a:t>
            </a:r>
            <a:endParaRPr sz="1100">
              <a:solidFill>
                <a:schemeClr val="accent2"/>
              </a:solidFill>
              <a:latin typeface="Google Sans"/>
              <a:ea typeface="Google Sans"/>
              <a:cs typeface="Google Sans"/>
              <a:sym typeface="Google Sans"/>
            </a:endParaRPr>
          </a:p>
          <a:p>
            <a:pPr marL="800100" lvl="1" indent="-184150" algn="l" rtl="0">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MAE 2.1</a:t>
            </a:r>
            <a:endParaRPr sz="1100">
              <a:solidFill>
                <a:schemeClr val="accent2"/>
              </a:solidFill>
              <a:latin typeface="Google Sans"/>
              <a:ea typeface="Google Sans"/>
              <a:cs typeface="Google Sans"/>
              <a:sym typeface="Google Sans"/>
            </a:endParaRPr>
          </a:p>
          <a:p>
            <a:pPr marL="800100" lvl="1" indent="-184150" algn="l" rtl="0">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MSE: 14.36</a:t>
            </a:r>
            <a:endParaRPr sz="1100">
              <a:solidFill>
                <a:schemeClr val="accent2"/>
              </a:solidFill>
              <a:latin typeface="Google Sans"/>
              <a:ea typeface="Google Sans"/>
              <a:cs typeface="Google Sans"/>
              <a:sym typeface="Google Sans"/>
            </a:endParaRPr>
          </a:p>
          <a:p>
            <a:pPr marL="800100" lvl="1" indent="-184150" algn="l" rtl="0">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RMSE 3.8</a:t>
            </a:r>
            <a:endParaRPr sz="1100">
              <a:latin typeface="Google Sans"/>
              <a:ea typeface="Google Sans"/>
              <a:cs typeface="Google Sans"/>
              <a:sym typeface="Google Sans"/>
            </a:endParaRPr>
          </a:p>
        </p:txBody>
      </p:sp>
      <p:sp>
        <p:nvSpPr>
          <p:cNvPr id="157" name="Google Shape;157;p8"/>
          <p:cNvSpPr txBox="1"/>
          <p:nvPr/>
        </p:nvSpPr>
        <p:spPr>
          <a:xfrm>
            <a:off x="3204725" y="5328325"/>
            <a:ext cx="41328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latin typeface="Google Sans"/>
                <a:ea typeface="Google Sans"/>
                <a:cs typeface="Google Sans"/>
                <a:sym typeface="Google Sans"/>
              </a:rPr>
              <a:t>Alt-text: The scatter plot shows a linear regression model plot illustrating predicted and actual fare amount for taxi cab rides.</a:t>
            </a:r>
            <a:endParaRPr sz="900">
              <a:latin typeface="Google Sans"/>
              <a:ea typeface="Google Sans"/>
              <a:cs typeface="Google Sans"/>
              <a:sym typeface="Google Sans"/>
            </a:endParaRPr>
          </a:p>
        </p:txBody>
      </p:sp>
      <p:sp>
        <p:nvSpPr>
          <p:cNvPr id="158" name="Google Shape;158;p8"/>
          <p:cNvSpPr txBox="1"/>
          <p:nvPr/>
        </p:nvSpPr>
        <p:spPr>
          <a:xfrm>
            <a:off x="1458300" y="381675"/>
            <a:ext cx="4656000" cy="5817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solidFill>
                  <a:srgbClr val="000000"/>
                </a:solidFill>
                <a:latin typeface="PT Sans Narrow"/>
                <a:ea typeface="PT Sans Narrow"/>
                <a:cs typeface="PT Sans Narrow"/>
                <a:sym typeface="PT Sans Narrow"/>
              </a:rPr>
              <a:t>Executive </a:t>
            </a:r>
            <a:r>
              <a:rPr lang="en" sz="1200">
                <a:latin typeface="PT Sans Narrow"/>
                <a:ea typeface="PT Sans Narrow"/>
                <a:cs typeface="PT Sans Narrow"/>
                <a:sym typeface="PT Sans Narrow"/>
              </a:rPr>
              <a:t>s</a:t>
            </a:r>
            <a:r>
              <a:rPr lang="en" sz="1200">
                <a:solidFill>
                  <a:srgbClr val="000000"/>
                </a:solidFill>
                <a:latin typeface="PT Sans Narrow"/>
                <a:ea typeface="PT Sans Narrow"/>
                <a:cs typeface="PT Sans Narrow"/>
                <a:sym typeface="PT Sans Narrow"/>
              </a:rPr>
              <a:t>ummary </a:t>
            </a:r>
            <a:r>
              <a:rPr lang="en" sz="1200">
                <a:latin typeface="PT Sans Narrow"/>
                <a:ea typeface="PT Sans Narrow"/>
                <a:cs typeface="PT Sans Narrow"/>
                <a:sym typeface="PT Sans Narrow"/>
              </a:rPr>
              <a:t>r</a:t>
            </a:r>
            <a:r>
              <a:rPr lang="en" sz="1200">
                <a:solidFill>
                  <a:srgbClr val="000000"/>
                </a:solidFill>
                <a:latin typeface="PT Sans Narrow"/>
                <a:ea typeface="PT Sans Narrow"/>
                <a:cs typeface="PT Sans Narrow"/>
                <a:sym typeface="PT Sans Narrow"/>
              </a:rPr>
              <a:t>eport for the New York</a:t>
            </a:r>
            <a:r>
              <a:rPr lang="en" sz="1200">
                <a:latin typeface="PT Sans Narrow"/>
                <a:ea typeface="PT Sans Narrow"/>
                <a:cs typeface="PT Sans Narrow"/>
                <a:sym typeface="PT Sans Narrow"/>
              </a:rPr>
              <a:t> City</a:t>
            </a:r>
            <a:r>
              <a:rPr lang="en" sz="1200">
                <a:solidFill>
                  <a:srgbClr val="000000"/>
                </a:solidFill>
                <a:latin typeface="PT Sans Narrow"/>
                <a:ea typeface="PT Sans Narrow"/>
                <a:cs typeface="PT Sans Narrow"/>
                <a:sym typeface="PT Sans Narrow"/>
              </a:rPr>
              <a:t> Taxi and Limousine Commission Prepared by </a:t>
            </a:r>
            <a:r>
              <a:rPr lang="en" sz="1200" b="1">
                <a:solidFill>
                  <a:srgbClr val="000000"/>
                </a:solidFill>
                <a:latin typeface="PT Sans Narrow"/>
                <a:ea typeface="PT Sans Narrow"/>
                <a:cs typeface="PT Sans Narrow"/>
                <a:sym typeface="PT Sans Narrow"/>
              </a:rPr>
              <a:t>Automatidata</a:t>
            </a:r>
            <a:endParaRPr sz="1200" b="1">
              <a:solidFill>
                <a:srgbClr val="000000"/>
              </a:solidFill>
              <a:latin typeface="PT Sans Narrow"/>
              <a:ea typeface="PT Sans Narrow"/>
              <a:cs typeface="PT Sans Narrow"/>
              <a:sym typeface="PT Sans Narrow"/>
            </a:endParaRPr>
          </a:p>
        </p:txBody>
      </p:sp>
      <p:sp>
        <p:nvSpPr>
          <p:cNvPr id="159" name="Google Shape;159;p8"/>
          <p:cNvSpPr txBox="1"/>
          <p:nvPr/>
        </p:nvSpPr>
        <p:spPr>
          <a:xfrm>
            <a:off x="3362325" y="7834775"/>
            <a:ext cx="3362700" cy="1708130"/>
          </a:xfrm>
          <a:prstGeom prst="rect">
            <a:avLst/>
          </a:prstGeom>
          <a:noFill/>
          <a:ln>
            <a:noFill/>
          </a:ln>
        </p:spPr>
        <p:txBody>
          <a:bodyPr spcFirstLastPara="1" wrap="square" lIns="91425" tIns="91425" rIns="91425" bIns="91425" anchor="t" anchorCtr="0">
            <a:spAutoFit/>
          </a:bodyPr>
          <a:lstStyle/>
          <a:p>
            <a:pPr marL="457200" lvl="0" indent="-304800" algn="l" rtl="0">
              <a:lnSpc>
                <a:spcPct val="100000"/>
              </a:lnSpc>
              <a:spcBef>
                <a:spcPts val="0"/>
              </a:spcBef>
              <a:spcAft>
                <a:spcPts val="0"/>
              </a:spcAft>
              <a:buClr>
                <a:schemeClr val="accent2"/>
              </a:buClr>
              <a:buSzPts val="1200"/>
              <a:buFont typeface="Google Sans"/>
              <a:buChar char="●"/>
            </a:pPr>
            <a:r>
              <a:rPr lang="en-US" sz="1100" dirty="0">
                <a:solidFill>
                  <a:schemeClr val="accent2"/>
                </a:solidFill>
                <a:latin typeface="Google Sans"/>
                <a:ea typeface="Google Sans"/>
                <a:cs typeface="Google Sans"/>
                <a:sym typeface="Google Sans"/>
              </a:rPr>
              <a:t>The New York City Taxi and Limousine Commission can leverage these findings to develop an app that allows users (TLC riders) to view the estimated fare before their ride begins.</a:t>
            </a:r>
          </a:p>
          <a:p>
            <a:pPr marL="457200" lvl="0" indent="-304800" algn="l" rtl="0">
              <a:lnSpc>
                <a:spcPct val="100000"/>
              </a:lnSpc>
              <a:spcBef>
                <a:spcPts val="0"/>
              </a:spcBef>
              <a:spcAft>
                <a:spcPts val="0"/>
              </a:spcAft>
              <a:buClr>
                <a:schemeClr val="accent2"/>
              </a:buClr>
              <a:buSzPts val="1200"/>
              <a:buFont typeface="Google Sans"/>
              <a:buChar char="●"/>
            </a:pPr>
            <a:endParaRPr lang="en-US" sz="1100" dirty="0">
              <a:solidFill>
                <a:schemeClr val="accent2"/>
              </a:solidFill>
              <a:latin typeface="Google Sans"/>
              <a:ea typeface="Google Sans"/>
              <a:cs typeface="Google Sans"/>
              <a:sym typeface="Google Sans"/>
            </a:endParaRPr>
          </a:p>
          <a:p>
            <a:pPr marL="457200" lvl="0" indent="-304800" algn="l" rtl="0">
              <a:lnSpc>
                <a:spcPct val="100000"/>
              </a:lnSpc>
              <a:spcBef>
                <a:spcPts val="0"/>
              </a:spcBef>
              <a:spcAft>
                <a:spcPts val="0"/>
              </a:spcAft>
              <a:buClr>
                <a:schemeClr val="accent2"/>
              </a:buClr>
              <a:buSzPts val="1200"/>
              <a:buFont typeface="Google Sans"/>
              <a:buChar char="●"/>
            </a:pPr>
            <a:r>
              <a:rPr lang="en-US" sz="1100" dirty="0">
                <a:solidFill>
                  <a:schemeClr val="accent2"/>
                </a:solidFill>
                <a:latin typeface="Google Sans"/>
                <a:ea typeface="Google Sans"/>
                <a:cs typeface="Google Sans"/>
                <a:sym typeface="Google Sans"/>
              </a:rPr>
              <a:t>The model delivers a generally strong and reliable fare prediction that can be used in subsequent modeling efforts.</a:t>
            </a:r>
            <a:endParaRPr lang="en-US" sz="1200" dirty="0"/>
          </a:p>
        </p:txBody>
      </p:sp>
      <p:pic>
        <p:nvPicPr>
          <p:cNvPr id="160" name="Google Shape;160;p8"/>
          <p:cNvPicPr preferRelativeResize="0"/>
          <p:nvPr/>
        </p:nvPicPr>
        <p:blipFill>
          <a:blip r:embed="rId3">
            <a:alphaModFix/>
          </a:blip>
          <a:stretch>
            <a:fillRect/>
          </a:stretch>
        </p:blipFill>
        <p:spPr>
          <a:xfrm>
            <a:off x="3300525" y="1916912"/>
            <a:ext cx="3666043" cy="3487613"/>
          </a:xfrm>
          <a:prstGeom prst="rect">
            <a:avLst/>
          </a:prstGeom>
          <a:noFill/>
          <a:ln>
            <a:noFill/>
          </a:ln>
        </p:spPr>
      </p:pic>
      <p:sp>
        <p:nvSpPr>
          <p:cNvPr id="161" name="Google Shape;161;p8"/>
          <p:cNvSpPr txBox="1"/>
          <p:nvPr/>
        </p:nvSpPr>
        <p:spPr>
          <a:xfrm>
            <a:off x="3057425" y="993200"/>
            <a:ext cx="4586100" cy="95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000" dirty="0">
                <a:latin typeface="Google Sans"/>
                <a:ea typeface="Google Sans"/>
                <a:cs typeface="Google Sans"/>
                <a:sym typeface="Google Sans"/>
              </a:rPr>
              <a:t>To showcase the effectiveness of the linear regression model, the </a:t>
            </a:r>
            <a:r>
              <a:rPr lang="en-US" sz="1000" dirty="0" err="1">
                <a:latin typeface="Google Sans"/>
                <a:ea typeface="Google Sans"/>
                <a:cs typeface="Google Sans"/>
                <a:sym typeface="Google Sans"/>
              </a:rPr>
              <a:t>Automatidata</a:t>
            </a:r>
            <a:r>
              <a:rPr lang="en-US" sz="1000" dirty="0">
                <a:latin typeface="Google Sans"/>
                <a:ea typeface="Google Sans"/>
                <a:cs typeface="Google Sans"/>
                <a:sym typeface="Google Sans"/>
              </a:rPr>
              <a:t> data team included a scatter plot comparing the predicted and actual fare amounts. This model can be used to predict taxi fare amounts with reasonable confidence. The provided notebook offers further analysis of the model residuals.</a:t>
            </a:r>
            <a:endParaRPr sz="1000" dirty="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372</Words>
  <Application>Microsoft Office PowerPoint</Application>
  <PresentationFormat>Personalizar</PresentationFormat>
  <Paragraphs>23</Paragraphs>
  <Slides>1</Slides>
  <Notes>1</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1</vt:i4>
      </vt:variant>
    </vt:vector>
  </HeadingPairs>
  <TitlesOfParts>
    <vt:vector size="9" baseType="lpstr">
      <vt:lpstr>Google Sans SemiBold</vt:lpstr>
      <vt:lpstr>Roboto</vt:lpstr>
      <vt:lpstr>Calibri</vt:lpstr>
      <vt:lpstr>Arial</vt:lpstr>
      <vt:lpstr>Google Sans</vt:lpstr>
      <vt:lpstr>Work Sans</vt:lpstr>
      <vt:lpstr>PT Sans Narrow</vt:lpstr>
      <vt:lpstr>Simple Light</vt:lpstr>
      <vt:lpstr>Regression Assumptions After Modeling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Lucas Barretto</dc:creator>
  <cp:lastModifiedBy>Lucas Pimenta</cp:lastModifiedBy>
  <cp:revision>1</cp:revision>
  <dcterms:modified xsi:type="dcterms:W3CDTF">2025-08-08T01:23:31Z</dcterms:modified>
</cp:coreProperties>
</file>